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Work in progress — hoping to use the discussion to make it better. 30 seconds 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positioning beat for this room. Nothing replaces the palliative care conversation — the tool exists for the gap around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Hopeful close. Two-team comparison, paired surveys. If knowing patients as people does what informants say, it should show up in what the work feels like — hence burnout AND fulfillment. End by handing the room the question: what else should the pilot measure?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Correcting the usual framing: it's not that this information is missing — it IS collected, but at huge human cost, because the system never made it expected the way labs are expected. Then the personal belief: democratizing what palliative care produces.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HCT lineage in one breath. CBPR is a genuine commitment, for two stated reasons: effectiveness and buy-in. The screenshot shows the tone the tool takes with patients.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Fast. The third aim is the destination — that's why it's the dark card.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One breath. This slide certifies that the tool's structure was derived, then move on — the tool itself is the 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Rosa Maldonado worked example — fictional teaching case. Left shot: Q29 catches that the chart's emergency contacts aren't the people the patient would want deciding, and flags it. Right: the Comfort section — micro-preferences that go straight to the nurses.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the burden question before anyone asks it. Patient/family empowerment framing: they become contributors to the chart. The gate embodies the design philosophy — informants taught us readiness has its own timeline.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method that sets this apart. Pre-morbid function block of the physician summary strip: CFS 5 with drivers listed, Katz 4/6, Barthel 80/100 baseline, Lawton 7/8 — each traceable to the family's own words. Note the POLST reconciliation advisory above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Top: the review screen with the six view tabs. Bottom: the nursing bedside personhood card — communication warning first (hearing aid, left ear), then who Rosa is: raised five kids on a cashier's salary, her garden, her cafecito, the 6pm call from Lucia.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56032"/>
            <a:ext cx="121889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EFC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UCLA HEALTH  ·  RONALD REAGAN MEDICAL CENTER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731520" y="777240"/>
            <a:ext cx="1072591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7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Knowing the Patient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731520" y="1627632"/>
            <a:ext cx="1072591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F2CE9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Developing an ICU-Adapted Humanistic Charting Tool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731520" y="2048256"/>
            <a:ext cx="1072591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5C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qualitative needs assessment of personhood documentation in critical care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94360" y="6053328"/>
            <a:ext cx="6949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7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Christopher Montgomery, MD, MPH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F7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 Medicine, UCLA  ·  Faculty sponsor: Nida Qadir, MD  ·  IRB-26-1142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7863840" y="6053328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E5C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Palliative Care Research</a:t>
            </a:r>
            <a:endParaRPr lang="en-US" sz="1250" dirty="0"/>
          </a:p>
          <a:p>
            <a:pPr algn="r" indent="0" marL="0">
              <a:buNone/>
            </a:pPr>
            <a:r>
              <a:rPr lang="en-US" sz="1250" dirty="0">
                <a:solidFill>
                  <a:srgbClr val="E5C0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Work-in-Progress Seminar  ·  9.3.2026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B1A1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208" y="50292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250" kern="0" dirty="0">
                <a:solidFill>
                  <a:srgbClr val="E8A3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IS — AND ISN’T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21208" y="1051560"/>
            <a:ext cx="111556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300" b="1" dirty="0">
                <a:solidFill>
                  <a:srgbClr val="F7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does not replace the conversation.</a:t>
            </a:r>
            <a:endParaRPr lang="en-US" sz="33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300" b="1" dirty="0">
                <a:solidFill>
                  <a:srgbClr val="F7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extends its reach.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566928" y="3136392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2990088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F7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patients who never get the consult </a:t>
            </a:r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DCC9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most people living with serious illness.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566928" y="4105656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959352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F7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days before the consult arrives </a:t>
            </a:r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DCC9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so the specialist starts from a populated picture, not a blank one, and the first twenty minutes aren’t inventory.</a:t>
            </a:r>
            <a:endParaRPr lang="en-US" sz="1450" dirty="0"/>
          </a:p>
        </p:txBody>
      </p:sp>
      <p:sp>
        <p:nvSpPr>
          <p:cNvPr id="8" name="Shape 6"/>
          <p:cNvSpPr/>
          <p:nvPr/>
        </p:nvSpPr>
        <p:spPr>
          <a:xfrm>
            <a:off x="566928" y="5074920"/>
            <a:ext cx="128016" cy="128016"/>
          </a:xfrm>
          <a:prstGeom prst="ellipse">
            <a:avLst/>
          </a:prstGeom>
          <a:solidFill>
            <a:srgbClr val="E8A33D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4928616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50" b="1" dirty="0">
                <a:solidFill>
                  <a:srgbClr val="F7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the handoffs where beautiful information dies </a:t>
            </a:r>
            <a:pPr indent="0" marL="0">
              <a:lnSpc>
                <a:spcPct val="112000"/>
              </a:lnSpc>
              <a:buNone/>
            </a:pPr>
            <a:r>
              <a:rPr lang="en-US" sz="1450" dirty="0">
                <a:solidFill>
                  <a:srgbClr val="DCC9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captured once, structured where it can be, narrative where it must be, present at decisions.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521208" y="6080760"/>
            <a:ext cx="11155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out of admiration for what those conversations produce — and impatience that so few patients ever get one.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208" y="5486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A32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pilot: does knowing the patient change care?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21208" y="1325880"/>
            <a:ext cx="2834640" cy="960120"/>
          </a:xfrm>
          <a:prstGeom prst="roundRect">
            <a:avLst>
              <a:gd name="adj" fmla="val 7619"/>
            </a:avLst>
          </a:prstGeom>
          <a:solidFill>
            <a:srgbClr val="FBF3E7"/>
          </a:solidFill>
          <a:ln w="15875">
            <a:solidFill>
              <a:srgbClr val="E4D9C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21208" y="1325880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ICU Team A</a:t>
            </a:r>
            <a:endParaRPr lang="en-US" sz="13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Knowing You offered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21208" y="2514600"/>
            <a:ext cx="2834640" cy="960120"/>
          </a:xfrm>
          <a:prstGeom prst="roundRect">
            <a:avLst>
              <a:gd name="adj" fmla="val 7619"/>
            </a:avLst>
          </a:prstGeom>
          <a:solidFill>
            <a:srgbClr val="F1F5F4"/>
          </a:solidFill>
          <a:ln w="15875">
            <a:solidFill>
              <a:srgbClr val="D5E0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21208" y="2514600"/>
            <a:ext cx="28346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ICU Team B</a:t>
            </a:r>
            <a:endParaRPr lang="en-US" sz="13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Usual care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3474720" y="2148840"/>
            <a:ext cx="685800" cy="502920"/>
          </a:xfrm>
          <a:prstGeom prst="rightArrow">
            <a:avLst/>
          </a:prstGeom>
          <a:solidFill>
            <a:srgbClr val="E8A33D"/>
          </a:solidFill>
          <a:ln/>
        </p:spPr>
      </p:sp>
      <p:sp>
        <p:nvSpPr>
          <p:cNvPr id="9" name="Shape 7"/>
          <p:cNvSpPr/>
          <p:nvPr/>
        </p:nvSpPr>
        <p:spPr>
          <a:xfrm>
            <a:off x="4279392" y="1600200"/>
            <a:ext cx="274320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5875">
            <a:solidFill>
              <a:srgbClr val="E4D9C8"/>
            </a:solidFill>
            <a:prstDash val="solid"/>
          </a:ln>
          <a:effectLst>
            <a:outerShdw sx="100000" sy="100000" kx="0" ky="0" algn="bl" rotWithShape="0" blurRad="101600" dist="25400" dir="5400000">
              <a:srgbClr val="6B5138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79392" y="1600200"/>
            <a:ext cx="27432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Paired surveys</a:t>
            </a:r>
            <a:endParaRPr lang="en-US" sz="13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8A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 &amp; families</a:t>
            </a:r>
            <a:endParaRPr lang="en-US" sz="13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8A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 care workers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7315200" y="1325880"/>
            <a:ext cx="2084832" cy="1170432"/>
          </a:xfrm>
          <a:prstGeom prst="roundRect">
            <a:avLst>
              <a:gd name="adj" fmla="val 6250"/>
            </a:avLst>
          </a:prstGeom>
          <a:solidFill>
            <a:srgbClr val="FBF3E7"/>
          </a:solidFill>
          <a:ln w="15875">
            <a:solidFill>
              <a:srgbClr val="E4D9C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24928" y="1399032"/>
            <a:ext cx="1874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 experience</a:t>
            </a:r>
            <a:endParaRPr lang="en-US" sz="11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sides of the bedrail — incl. feeling known as a person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9555480" y="1325880"/>
            <a:ext cx="2084832" cy="1170432"/>
          </a:xfrm>
          <a:prstGeom prst="roundRect">
            <a:avLst>
              <a:gd name="adj" fmla="val 6250"/>
            </a:avLst>
          </a:prstGeom>
          <a:solidFill>
            <a:srgbClr val="FBF3E7"/>
          </a:solidFill>
          <a:ln w="15875">
            <a:solidFill>
              <a:srgbClr val="E4D9C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65208" y="1399032"/>
            <a:ext cx="1874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 to care</a:t>
            </a:r>
            <a:endParaRPr lang="en-US" sz="11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perceived value to the work, by role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315200" y="2651760"/>
            <a:ext cx="2084832" cy="1170432"/>
          </a:xfrm>
          <a:prstGeom prst="roundRect">
            <a:avLst>
              <a:gd name="adj" fmla="val 6250"/>
            </a:avLst>
          </a:prstGeom>
          <a:solidFill>
            <a:srgbClr val="FBF3E7"/>
          </a:solidFill>
          <a:ln w="15875">
            <a:solidFill>
              <a:srgbClr val="E4D9C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424928" y="2724912"/>
            <a:ext cx="1874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Burnout &amp; fulfillment</a:t>
            </a:r>
            <a:endParaRPr lang="en-US" sz="11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knowing patients as people protect the workforce?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9555480" y="2651760"/>
            <a:ext cx="2084832" cy="1170432"/>
          </a:xfrm>
          <a:prstGeom prst="roundRect">
            <a:avLst>
              <a:gd name="adj" fmla="val 6250"/>
            </a:avLst>
          </a:prstGeom>
          <a:solidFill>
            <a:srgbClr val="FBF3E7"/>
          </a:solidFill>
          <a:ln w="15875">
            <a:solidFill>
              <a:srgbClr val="E4D9C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665208" y="2724912"/>
            <a:ext cx="18745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Feasibility &amp; fidelity</a:t>
            </a:r>
            <a:endParaRPr lang="en-US" sz="115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9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completion, deferral patterns — and derived-score concordance vs. formal instruments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21208" y="4160520"/>
            <a:ext cx="11137392" cy="1051560"/>
          </a:xfrm>
          <a:prstGeom prst="roundRect">
            <a:avLst>
              <a:gd name="adj" fmla="val 7826"/>
            </a:avLst>
          </a:prstGeom>
          <a:solidFill>
            <a:srgbClr val="F1F5F4"/>
          </a:solidFill>
          <a:ln w="12700">
            <a:solidFill>
              <a:srgbClr val="D5E0D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68680" y="4279392"/>
            <a:ext cx="104698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Deliberately not chasing mortality or length of stay at pilot scale —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process, experience, and workforce measures first; distress around Planning Ahead monitored through the tool’s own deferral data.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21208" y="5577840"/>
            <a:ext cx="1113739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3A32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needs assessment told us what to build. The pilot asks whether it changes care.  </a:t>
            </a:r>
            <a:pPr indent="0" marL="0">
              <a:lnSpc>
                <a:spcPct val="110000"/>
              </a:lnSpc>
              <a:buNone/>
            </a:pPr>
            <a:r>
              <a:rPr lang="en-US" sz="1600" i="1" dirty="0">
                <a:solidFill>
                  <a:srgbClr val="C05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else should it measure? — that’s my question for this room.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208" y="5486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A32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information exists. The infrastructure doesn’t.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21208" y="1097280"/>
            <a:ext cx="539496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4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 patient is — baseline function, minimum acceptable quality of life, who truly speaks for them — is collected every day, by physicians, nurses, social workers, and case managers. But it is collected at exorbitant effort, because nothing in the system expects it the way the system expects a basic metabolic panel. So it arrives inconsistently, redundantly — and often only after a palliative care consult finally assembles it.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309360" y="1097280"/>
            <a:ext cx="5349240" cy="1481328"/>
          </a:xfrm>
          <a:prstGeom prst="roundRect">
            <a:avLst>
              <a:gd name="adj" fmla="val 4938"/>
            </a:avLst>
          </a:prstGeom>
          <a:solidFill>
            <a:srgbClr val="F1F5F4"/>
          </a:solidFill>
          <a:ln w="12700">
            <a:solidFill>
              <a:srgbClr val="D5E0D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537960" y="1261872"/>
            <a:ext cx="489204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lab value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ordered → drawn → resulted → trended. Consistent, expected, automatic: the system does the work.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309360" y="2743200"/>
            <a:ext cx="5349240" cy="1481328"/>
          </a:xfrm>
          <a:prstGeom prst="roundRect">
            <a:avLst>
              <a:gd name="adj" fmla="val 4938"/>
            </a:avLst>
          </a:prstGeom>
          <a:solidFill>
            <a:srgbClr val="FBF3E7"/>
          </a:solidFill>
          <a:ln w="12700">
            <a:solidFill>
              <a:srgbClr val="EAD8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37960" y="2907792"/>
            <a:ext cx="489204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40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the patient is  </a:t>
            </a:r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asked when someone fights for it → held in one clinician’s head → re-asked by every role → lost at handoff. The people do the work.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521208" y="4572000"/>
            <a:ext cx="11137392" cy="1691640"/>
          </a:xfrm>
          <a:prstGeom prst="roundRect">
            <a:avLst>
              <a:gd name="adj" fmla="val 4865"/>
            </a:avLst>
          </a:prstGeom>
          <a:solidFill>
            <a:srgbClr val="2B1A16"/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4773168"/>
            <a:ext cx="103327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50" i="1" dirty="0">
                <a:solidFill>
                  <a:srgbClr val="F7EFE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“I believe anyone living with a chronic, impactful condition deserves what palliative care provides. Most will never get the consult — there aren’t enough of you. So the question became: can we extend the reach of what this field does?”</a:t>
            </a:r>
            <a:endParaRPr lang="en-US" sz="1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208" y="5486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 &amp; APPROACH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A32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with the people who will live with it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21208" y="1234440"/>
            <a:ext cx="475488" cy="475488"/>
          </a:xfrm>
          <a:prstGeom prst="ellipse">
            <a:avLst/>
          </a:prstGeom>
          <a:solidFill>
            <a:srgbClr val="FBF3E7"/>
          </a:solidFill>
          <a:ln w="12700">
            <a:solidFill>
              <a:srgbClr val="EAD8B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21208" y="1234440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</a:rPr>
              <a:t>🫀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88720" y="1152144"/>
            <a:ext cx="4892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Lineage</a:t>
            </a:r>
            <a:endParaRPr lang="en-US" sz="13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Humanistic Charting Tool: a structured home for who the patient is, alongside what they have. ED pilot published in JACEP Open, 2025.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521208" y="2478024"/>
            <a:ext cx="475488" cy="475488"/>
          </a:xfrm>
          <a:prstGeom prst="ellipse">
            <a:avLst/>
          </a:prstGeom>
          <a:solidFill>
            <a:srgbClr val="FBF3E7"/>
          </a:solidFill>
          <a:ln w="12700">
            <a:solidFill>
              <a:srgbClr val="EAD8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1208" y="2478024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</a:rPr>
              <a:t>🏗️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188720" y="2395728"/>
            <a:ext cx="4892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ICU is different</a:t>
            </a:r>
            <a:endParaRPr lang="en-US" sz="13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Patients often cannot speak; surrogates carry the weight; stakes and timelines change. So the adaptation began by asking the ICU workforce itself.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21208" y="3721608"/>
            <a:ext cx="475488" cy="475488"/>
          </a:xfrm>
          <a:prstGeom prst="ellipse">
            <a:avLst/>
          </a:prstGeom>
          <a:solidFill>
            <a:srgbClr val="FBF3E7"/>
          </a:solidFill>
          <a:ln w="12700">
            <a:solidFill>
              <a:srgbClr val="EAD8B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21208" y="372160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</a:rPr>
              <a:t>🤝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188720" y="3639312"/>
            <a:ext cx="4892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Community-based participatory research</a:t>
            </a:r>
            <a:endParaRPr lang="en-US" sz="13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Instruments designed with their users work better than instruments designed for them — and collective ownership is what makes adoption real, not mandated.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21208" y="4965192"/>
            <a:ext cx="475488" cy="475488"/>
          </a:xfrm>
          <a:prstGeom prst="ellipse">
            <a:avLst/>
          </a:prstGeom>
          <a:solidFill>
            <a:srgbClr val="FBF3E7"/>
          </a:solidFill>
          <a:ln w="12700">
            <a:solidFill>
              <a:srgbClr val="EAD8B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21208" y="4965192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000000"/>
                </a:solidFill>
              </a:rPr>
              <a:t>🧭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188720" y="4882896"/>
            <a:ext cx="489204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3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needs assessment is the design process</a:t>
            </a:r>
            <a:endParaRPr lang="en-US" sz="135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structure you’ll see — the questions, the gate, the views — was derived from what informants taught us, not drawn at a whiteboard.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565392" y="1261872"/>
            <a:ext cx="5020056" cy="3895344"/>
          </a:xfrm>
          <a:prstGeom prst="roundRect">
            <a:avLst>
              <a:gd name="adj" fmla="val 1408"/>
            </a:avLst>
          </a:prstGeom>
          <a:solidFill>
            <a:srgbClr val="FFFFFF"/>
          </a:solidFill>
          <a:ln w="12700">
            <a:solidFill>
              <a:srgbClr val="E4D9C8"/>
            </a:solidFill>
            <a:prstDash val="solid"/>
          </a:ln>
          <a:effectLst>
            <a:outerShdw sx="100000" sy="100000" kx="0" ky="0" algn="bl" rotWithShape="0" blurRad="127000" dist="38100" dir="5400000">
              <a:srgbClr val="6B5138">
                <a:alpha val="30000"/>
              </a:srgbClr>
            </a:outerShdw>
          </a:effectLst>
        </p:spPr>
      </p:sp>
      <p:pic>
        <p:nvPicPr>
          <p:cNvPr id="17" name="Image 0" descr="/home/claude/deck/shots/01_landing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9400" y="1325880"/>
            <a:ext cx="4892040" cy="3767328"/>
          </a:xfrm>
          <a:prstGeom prst="rect">
            <a:avLst/>
          </a:prstGeom>
        </p:spPr>
      </p:pic>
      <p:sp>
        <p:nvSpPr>
          <p:cNvPr id="18" name="Text 15"/>
          <p:cNvSpPr/>
          <p:nvPr/>
        </p:nvSpPr>
        <p:spPr>
          <a:xfrm>
            <a:off x="6629400" y="5230368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“We ask everyone” — one questionnaire, the same for every patient and family, whatever the diagnosis.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208" y="5486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STUDY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A32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aims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21208" y="2240280"/>
            <a:ext cx="3520440" cy="3017520"/>
          </a:xfrm>
          <a:prstGeom prst="roundRect">
            <a:avLst>
              <a:gd name="adj" fmla="val 3030"/>
            </a:avLst>
          </a:prstGeom>
          <a:solidFill>
            <a:srgbClr val="FBF3E7"/>
          </a:solidFill>
          <a:ln w="12700">
            <a:solidFill>
              <a:srgbClr val="EAD8B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95528" y="2468880"/>
            <a:ext cx="1097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05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813816" y="3429000"/>
            <a:ext cx="2971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b="1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essential</a:t>
            </a:r>
            <a:endParaRPr lang="en-US" sz="1700" dirty="0"/>
          </a:p>
          <a:p>
            <a:pPr indent="0" marL="0">
              <a:lnSpc>
                <a:spcPct val="112000"/>
              </a:lnSpc>
              <a:buNone/>
            </a:pPr>
            <a:endParaRPr lang="en-US" sz="17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personhood information matters in the ICU — and which decisions it informs.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4343400" y="2240280"/>
            <a:ext cx="3520440" cy="3017520"/>
          </a:xfrm>
          <a:prstGeom prst="roundRect">
            <a:avLst>
              <a:gd name="adj" fmla="val 3030"/>
            </a:avLst>
          </a:prstGeom>
          <a:solidFill>
            <a:srgbClr val="FBF3E7"/>
          </a:solidFill>
          <a:ln w="12700">
            <a:solidFill>
              <a:srgbClr val="EAD8B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17720" y="2468880"/>
            <a:ext cx="1097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05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5400" dirty="0"/>
          </a:p>
        </p:txBody>
      </p:sp>
      <p:sp>
        <p:nvSpPr>
          <p:cNvPr id="9" name="Text 7"/>
          <p:cNvSpPr/>
          <p:nvPr/>
        </p:nvSpPr>
        <p:spPr>
          <a:xfrm>
            <a:off x="4636008" y="3429000"/>
            <a:ext cx="2971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b="1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happens now</a:t>
            </a:r>
            <a:endParaRPr lang="en-US" sz="1700" dirty="0"/>
          </a:p>
          <a:p>
            <a:pPr indent="0" marL="0">
              <a:lnSpc>
                <a:spcPct val="112000"/>
              </a:lnSpc>
              <a:buNone/>
            </a:pPr>
            <a:endParaRPr lang="en-US" sz="17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that information is currently captured, shared — and lost.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8165592" y="2240280"/>
            <a:ext cx="3520440" cy="3017520"/>
          </a:xfrm>
          <a:prstGeom prst="roundRect">
            <a:avLst>
              <a:gd name="adj" fmla="val 3030"/>
            </a:avLst>
          </a:prstGeom>
          <a:solidFill>
            <a:srgbClr val="2B1A16"/>
          </a:solidFill>
          <a:ln w="12700">
            <a:solidFill>
              <a:srgbClr val="2B1A1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39912" y="2468880"/>
            <a:ext cx="1097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E8A3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5400" dirty="0"/>
          </a:p>
        </p:txBody>
      </p:sp>
      <p:sp>
        <p:nvSpPr>
          <p:cNvPr id="12" name="Text 10"/>
          <p:cNvSpPr/>
          <p:nvPr/>
        </p:nvSpPr>
        <p:spPr>
          <a:xfrm>
            <a:off x="8458200" y="3429000"/>
            <a:ext cx="2971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700" b="1" dirty="0">
                <a:solidFill>
                  <a:srgbClr val="F7EF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to build</a:t>
            </a:r>
            <a:endParaRPr lang="en-US" sz="1700" dirty="0"/>
          </a:p>
          <a:p>
            <a:pPr indent="0" marL="0">
              <a:lnSpc>
                <a:spcPct val="112000"/>
              </a:lnSpc>
              <a:buNone/>
            </a:pPr>
            <a:endParaRPr lang="en-US" sz="1700" dirty="0"/>
          </a:p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E9D9C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requirements for an ICU-adapted Humanistic Charting Tool.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208" y="5486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A32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Derived from the workforce, not invented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21208" y="1600200"/>
            <a:ext cx="260604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5875">
            <a:solidFill>
              <a:srgbClr val="E4D9C8"/>
            </a:solidFill>
            <a:prstDash val="solid"/>
          </a:ln>
          <a:effectLst>
            <a:outerShdw sx="100000" sy="100000" kx="0" ky="0" algn="bl" rotWithShape="0" blurRad="101600" dist="25400" dir="5400000">
              <a:srgbClr val="6B5138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521208" y="1783080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05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658368" y="2606040"/>
            <a:ext cx="23317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informants</a:t>
            </a:r>
            <a:endParaRPr lang="en-US" sz="13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8A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UCLA RRMC medical ICU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3383280" y="1600200"/>
            <a:ext cx="260604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5875">
            <a:solidFill>
              <a:srgbClr val="E4D9C8"/>
            </a:solidFill>
            <a:prstDash val="solid"/>
          </a:ln>
          <a:effectLst>
            <a:outerShdw sx="100000" sy="100000" kx="0" ky="0" algn="bl" rotWithShape="0" blurRad="101600" dist="25400" dir="5400000">
              <a:srgbClr val="6B5138">
                <a:alpha val="1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383280" y="1783080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05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3520440" y="2606040"/>
            <a:ext cx="23317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 strata</a:t>
            </a:r>
            <a:endParaRPr lang="en-US" sz="13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8A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physicians · nursing · social work · case management (PT/OT pending)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245352" y="1600200"/>
            <a:ext cx="260604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5875">
            <a:solidFill>
              <a:srgbClr val="E4D9C8"/>
            </a:solidFill>
            <a:prstDash val="solid"/>
          </a:ln>
          <a:effectLst>
            <a:outerShdw sx="100000" sy="100000" kx="0" ky="0" algn="bl" rotWithShape="0" blurRad="101600" dist="25400" dir="5400000">
              <a:srgbClr val="6B5138">
                <a:alpha val="18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45352" y="1783080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05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~865 → 50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6382512" y="2606040"/>
            <a:ext cx="23317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codes</a:t>
            </a:r>
            <a:endParaRPr lang="en-US" sz="13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8A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 codes distilled to 50 focused codes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9107424" y="1600200"/>
            <a:ext cx="2606040" cy="237744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5875">
            <a:solidFill>
              <a:srgbClr val="E4D9C8"/>
            </a:solidFill>
            <a:prstDash val="solid"/>
          </a:ln>
          <a:effectLst>
            <a:outerShdw sx="100000" sy="100000" kx="0" ky="0" algn="bl" rotWithShape="0" blurRad="101600" dist="25400" dir="5400000">
              <a:srgbClr val="6B5138">
                <a:alpha val="18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07424" y="1783080"/>
            <a:ext cx="26060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05B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4000" dirty="0"/>
          </a:p>
        </p:txBody>
      </p:sp>
      <p:sp>
        <p:nvSpPr>
          <p:cNvPr id="15" name="Text 13"/>
          <p:cNvSpPr/>
          <p:nvPr/>
        </p:nvSpPr>
        <p:spPr>
          <a:xfrm>
            <a:off x="9244584" y="2606040"/>
            <a:ext cx="23317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categories</a:t>
            </a:r>
            <a:endParaRPr lang="en-US" sz="1350" dirty="0"/>
          </a:p>
          <a:p>
            <a:pPr algn="ctr" indent="0" marL="0">
              <a:lnSpc>
                <a:spcPct val="110000"/>
              </a:lnSpc>
              <a:buNone/>
            </a:pPr>
            <a:r>
              <a:rPr lang="en-US" sz="1050" dirty="0">
                <a:solidFill>
                  <a:srgbClr val="8A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constant comparison · deviant-case analysis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21208" y="4434840"/>
            <a:ext cx="11137392" cy="1371600"/>
          </a:xfrm>
          <a:prstGeom prst="roundRect">
            <a:avLst>
              <a:gd name="adj" fmla="val 6000"/>
            </a:avLst>
          </a:prstGeom>
          <a:solidFill>
            <a:srgbClr val="FBF3E7"/>
          </a:solidFill>
          <a:ln w="12700">
            <a:solidFill>
              <a:srgbClr val="EAD8B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68680" y="4590288"/>
            <a:ext cx="1046988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Constructivist grounded theory (Charmaz). </a:t>
            </a:r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Purposive sampling across role strata; iterative coding with constant comparison and deviant-case analysis; saturation assessed per stratum — reached in nursing. Everything on the next five slides traces to this corpus.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208" y="5486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THE TOOL · 1 OF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A32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asks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21208" y="1143000"/>
            <a:ext cx="4663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Direct, open-ended, plain language.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“What name do they like to be called — and how is it pronounced?” Answers in a word, a name, or a sentence. Every question skippable, never penalized.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21208" y="2075688"/>
            <a:ext cx="4663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“Why we ask,” on the question.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Sensitive items carry their own transparent rationale — the answer never changes the care provided.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21208" y="3008376"/>
            <a:ext cx="46634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catches real things.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Emergency contacts vs. the people they’d actually want deciding — a mismatch the tool flags for the team the moment a family notices it.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457200" y="3913632"/>
            <a:ext cx="4151376" cy="2505456"/>
          </a:xfrm>
          <a:prstGeom prst="roundRect">
            <a:avLst>
              <a:gd name="adj" fmla="val 2190"/>
            </a:avLst>
          </a:prstGeom>
          <a:solidFill>
            <a:srgbClr val="FFFFFF"/>
          </a:solidFill>
          <a:ln w="12700">
            <a:solidFill>
              <a:srgbClr val="E4D9C8"/>
            </a:solidFill>
            <a:prstDash val="solid"/>
          </a:ln>
          <a:effectLst>
            <a:outerShdw sx="100000" sy="100000" kx="0" ky="0" algn="bl" rotWithShape="0" blurRad="127000" dist="38100" dir="5400000">
              <a:srgbClr val="6B5138">
                <a:alpha val="30000"/>
              </a:srgbClr>
            </a:outerShdw>
          </a:effectLst>
        </p:spPr>
      </p:sp>
      <p:pic>
        <p:nvPicPr>
          <p:cNvPr id="8" name="Image 0" descr="/home/claude/deck/shots/08_why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1208" y="3977640"/>
            <a:ext cx="4023360" cy="237744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521208" y="6400800"/>
            <a:ext cx="4206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A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surrogate-mismatch catch, live in the worked example.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5468112" y="1078992"/>
            <a:ext cx="6254496" cy="4919472"/>
          </a:xfrm>
          <a:prstGeom prst="roundRect">
            <a:avLst>
              <a:gd name="adj" fmla="val 1115"/>
            </a:avLst>
          </a:prstGeom>
          <a:solidFill>
            <a:srgbClr val="FFFFFF"/>
          </a:solidFill>
          <a:ln w="12700">
            <a:solidFill>
              <a:srgbClr val="E4D9C8"/>
            </a:solidFill>
            <a:prstDash val="solid"/>
          </a:ln>
          <a:effectLst>
            <a:outerShdw sx="100000" sy="100000" kx="0" ky="0" algn="bl" rotWithShape="0" blurRad="127000" dist="38100" dir="5400000">
              <a:srgbClr val="6B5138">
                <a:alpha val="30000"/>
              </a:srgbClr>
            </a:outerShdw>
          </a:effectLst>
        </p:spPr>
      </p:sp>
      <p:pic>
        <p:nvPicPr>
          <p:cNvPr id="11" name="Image 1" descr="/home/claude/deck/shots/02_question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120" y="1143000"/>
            <a:ext cx="6126480" cy="47914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208" y="5486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THE TOOL · 2 OF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A32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 the patient’s corner — by design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21208" y="1188720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 burden on the workforce.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Completion sits with patients and families — in the waiting hours ICU families have in abundance. The team engages with the output, not the intake.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21208" y="2359152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Entirely optional.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If they want to fill it out, they can. If they don’t, they don’t — and care is exactly the same.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21208" y="3529584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personal section is a genuine choice.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Planning Ahead sits behind its own gate: now, later, or not at all.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21208" y="4700016"/>
            <a:ext cx="5029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Deferral is data, never a blank.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“Come back later” is recorded as deferred; “skip” as declined by choice. Readiness has its own timeline — the record respects it.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5971032" y="1124712"/>
            <a:ext cx="5705856" cy="4700016"/>
          </a:xfrm>
          <a:prstGeom prst="roundRect">
            <a:avLst>
              <a:gd name="adj" fmla="val 1167"/>
            </a:avLst>
          </a:prstGeom>
          <a:solidFill>
            <a:srgbClr val="FFFFFF"/>
          </a:solidFill>
          <a:ln w="12700">
            <a:solidFill>
              <a:srgbClr val="E4D9C8"/>
            </a:solidFill>
            <a:prstDash val="solid"/>
          </a:ln>
          <a:effectLst>
            <a:outerShdw sx="100000" sy="100000" kx="0" ky="0" algn="bl" rotWithShape="0" blurRad="127000" dist="38100" dir="5400000">
              <a:srgbClr val="6B5138">
                <a:alpha val="30000"/>
              </a:srgbClr>
            </a:outerShdw>
          </a:effectLst>
        </p:spPr>
      </p:sp>
      <p:pic>
        <p:nvPicPr>
          <p:cNvPr id="9" name="Image 0" descr="/home/claude/deck/shots/07_gate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35040" y="1188720"/>
            <a:ext cx="5577840" cy="457200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6035040" y="5870448"/>
            <a:ext cx="5577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A7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Planning Ahead gate — three answers, all respected, all recorded.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208" y="5486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THE TOOL · 3 OF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A32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maps: story in, structure out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21208" y="1188720"/>
            <a:ext cx="5303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answers on the surface, AI mapping underneath.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Free-text stories about daily life are mapped onto validated instruments — Clinical Frailty Scale, Katz, Barthel, Lawton, ECOG approximations.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21208" y="2359152"/>
            <a:ext cx="5303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Drivers stay visible.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Every derived score shows exactly which answers produced it — and is labeled an approximation, not a substitute for clinical assessment.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21208" y="3529584"/>
            <a:ext cx="5303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Nobody fills out a Barthel.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Barthel emerges from the story. Narrative and quasi-objective structure from a single capture — you don’t choose between them.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21208" y="4700016"/>
            <a:ext cx="5303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Consistent like a panel.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Fixed sections, fixed order, fixed summary strip — clinicians find the surrogate the way they find a potassium.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245352" y="1078992"/>
            <a:ext cx="5202936" cy="5404104"/>
          </a:xfrm>
          <a:prstGeom prst="roundRect">
            <a:avLst>
              <a:gd name="adj" fmla="val 1054"/>
            </a:avLst>
          </a:prstGeom>
          <a:solidFill>
            <a:srgbClr val="FFFFFF"/>
          </a:solidFill>
          <a:ln w="12700">
            <a:solidFill>
              <a:srgbClr val="E4D9C8"/>
            </a:solidFill>
            <a:prstDash val="solid"/>
          </a:ln>
          <a:effectLst>
            <a:outerShdw sx="100000" sy="100000" kx="0" ky="0" algn="bl" rotWithShape="0" blurRad="127000" dist="38100" dir="5400000">
              <a:srgbClr val="6B5138">
                <a:alpha val="30000"/>
              </a:srgbClr>
            </a:outerShdw>
          </a:effectLst>
        </p:spPr>
      </p:sp>
      <p:pic>
        <p:nvPicPr>
          <p:cNvPr id="9" name="Image 0" descr="/home/claude/deck/shots/04_scores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1143000"/>
            <a:ext cx="5074920" cy="5276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208" y="54864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F5B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INSIDE THE TOOL · 4 OF 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292608"/>
            <a:ext cx="11155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A32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capture, many readers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21208" y="1188720"/>
            <a:ext cx="48463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Role-distributed views.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Physician, nursing, social work, case management — the same capture, pre-arranged for each reader’s thirty seconds.</a:t>
            </a:r>
            <a:endParaRPr lang="en-US" sz="1250" dirty="0"/>
          </a:p>
        </p:txBody>
      </p:sp>
      <p:sp>
        <p:nvSpPr>
          <p:cNvPr id="5" name="Text 3"/>
          <p:cNvSpPr/>
          <p:nvPr/>
        </p:nvSpPr>
        <p:spPr>
          <a:xfrm>
            <a:off x="521208" y="2487168"/>
            <a:ext cx="48463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Dosed, not dumped.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The physician view opens at a one-line read; depth is on demand. Informants were precise about how much personhood data a clinician can absorb — the tool doses it.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521208" y="3785616"/>
            <a:ext cx="48463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b="1" dirty="0">
                <a:solidFill>
                  <a:srgbClr val="C05B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Guard-railed.</a:t>
            </a:r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3A32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Preferences are never chart-ready orders: a standing advisory requires reconciliation against current code status and POLST.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521208" y="5257800"/>
            <a:ext cx="4846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B06E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“The ‘About Me’ field — finally with something in it.”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742432" y="1124712"/>
            <a:ext cx="5934456" cy="2670048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 w="12700">
            <a:solidFill>
              <a:srgbClr val="E4D9C8"/>
            </a:solidFill>
            <a:prstDash val="solid"/>
          </a:ln>
          <a:effectLst>
            <a:outerShdw sx="100000" sy="100000" kx="0" ky="0" algn="bl" rotWithShape="0" blurRad="127000" dist="38100" dir="5400000">
              <a:srgbClr val="6B5138">
                <a:alpha val="30000"/>
              </a:srgbClr>
            </a:outerShdw>
          </a:effectLst>
        </p:spPr>
      </p:sp>
      <p:pic>
        <p:nvPicPr>
          <p:cNvPr id="9" name="Image 0" descr="/home/claude/deck/shots/03_physician_top_cro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06440" y="1188720"/>
            <a:ext cx="5806440" cy="2542032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742432" y="3913632"/>
            <a:ext cx="5934456" cy="2532888"/>
          </a:xfrm>
          <a:prstGeom prst="roundRect">
            <a:avLst>
              <a:gd name="adj" fmla="val 2166"/>
            </a:avLst>
          </a:prstGeom>
          <a:solidFill>
            <a:srgbClr val="FFFFFF"/>
          </a:solidFill>
          <a:ln w="12700">
            <a:solidFill>
              <a:srgbClr val="E4D9C8"/>
            </a:solidFill>
            <a:prstDash val="solid"/>
          </a:ln>
          <a:effectLst>
            <a:outerShdw sx="100000" sy="100000" kx="0" ky="0" algn="bl" rotWithShape="0" blurRad="127000" dist="38100" dir="5400000">
              <a:srgbClr val="6B5138">
                <a:alpha val="30000"/>
              </a:srgbClr>
            </a:outerShdw>
          </a:effectLst>
        </p:spPr>
      </p:sp>
      <p:pic>
        <p:nvPicPr>
          <p:cNvPr id="11" name="Image 1" descr="/home/claude/deck/shots/05_nursing_crop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6440" y="3977640"/>
            <a:ext cx="5806440" cy="240487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2026-08-09T16:46:40Z</dcterms:created>
  <dcterms:modified xsi:type="dcterms:W3CDTF">2026-08-09T16:46:40Z</dcterms:modified>
</cp:coreProperties>
</file>